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A4BA68-63E3-4053-B70B-0083BB061B95}">
  <a:tblStyle styleId="{EDA4BA68-63E3-4053-B70B-0083BB061B9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F3"/>
          </a:solidFill>
        </a:fill>
      </a:tcStyle>
    </a:wholeTbl>
    <a:band1H>
      <a:tcTxStyle/>
      <a:tcStyle>
        <a:tcBdr/>
        <a:fill>
          <a:solidFill>
            <a:srgbClr val="CBDDE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DE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dce9a92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00" cy="314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edce9a92cf_0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edce9a92cf_0_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2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8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9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 amt="20000"/>
          </a:blip>
          <a:srcRect t="19852" r="18522" b="7286"/>
          <a:stretch/>
        </p:blipFill>
        <p:spPr>
          <a:xfrm>
            <a:off x="4523233" y="0"/>
            <a:ext cx="7668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5591333"/>
            <a:ext cx="12192000" cy="1266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533400" y="697708"/>
            <a:ext cx="10820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533400" y="3655220"/>
            <a:ext cx="50673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533400" y="3374868"/>
            <a:ext cx="50673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720114"/>
            <a:ext cx="3083397" cy="94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mparison">
  <p:cSld name="14_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914400" y="365760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" name="Google Shape;83;p11"/>
          <p:cNvCxnSpPr/>
          <p:nvPr/>
        </p:nvCxnSpPr>
        <p:spPr>
          <a:xfrm>
            <a:off x="914400" y="6126480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11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Header">
  <p:cSld name="7_Section Header"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 amt="20000"/>
          </a:blip>
          <a:srcRect t="15098" b="7122"/>
          <a:stretch/>
        </p:blipFill>
        <p:spPr>
          <a:xfrm>
            <a:off x="1682685" y="0"/>
            <a:ext cx="88172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13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13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mparison">
  <p:cSld name="16_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914400" y="1828799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14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mparison">
  <p:cSld name="17_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15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15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bg>
      <p:bgPr>
        <a:solidFill>
          <a:schemeClr val="accent6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 amt="20000"/>
          </a:blip>
          <a:srcRect r="5566" b="40149"/>
          <a:stretch/>
        </p:blipFill>
        <p:spPr>
          <a:xfrm>
            <a:off x="3865499" y="1580893"/>
            <a:ext cx="8326501" cy="527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 cap="none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2" name="Google Shape;122;p17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17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mparison">
  <p:cSld name="18_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914400" y="1828799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0" name="Google Shape;130;p18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18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mparison">
  <p:cSld name="19_Comparis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" name="Google Shape;138;p19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19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Header">
  <p:cSld name="10_Section Header">
    <p:bg>
      <p:bgPr>
        <a:solidFill>
          <a:schemeClr val="accent4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/>
        </p:nvPicPr>
        <p:blipFill rotWithShape="1">
          <a:blip r:embed="rId2">
            <a:alphaModFix amt="20000"/>
          </a:blip>
          <a:srcRect l="30224" b="26350"/>
          <a:stretch/>
        </p:blipFill>
        <p:spPr>
          <a:xfrm>
            <a:off x="0" y="364237"/>
            <a:ext cx="6152261" cy="649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3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 cap="none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9" name="Google Shape;149;p21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21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omparison">
  <p:cSld name="22_Comparis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914400" y="1828799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7" name="Google Shape;157;p22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22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omparison">
  <p:cSld name="23_Comparis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5" name="Google Shape;165;p23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23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bg>
      <p:bgPr>
        <a:solidFill>
          <a:schemeClr val="dk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2">
            <a:alphaModFix amt="20000"/>
          </a:blip>
          <a:srcRect t="8205" r="42069" b="14015"/>
          <a:stretch/>
        </p:blipFill>
        <p:spPr>
          <a:xfrm>
            <a:off x="7084187" y="0"/>
            <a:ext cx="5107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914399" y="365126"/>
            <a:ext cx="10818020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914399" y="1825625"/>
            <a:ext cx="10818019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6" name="Google Shape;176;p25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25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omparison">
  <p:cSld name="20_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4" name="Google Shape;184;p26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26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omparison">
  <p:cSld name="21_Comparis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2" name="Google Shape;192;p27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27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mparison">
  <p:cSld name="15_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914400" y="6126480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4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20000"/>
          </a:blip>
          <a:srcRect l="23699" b="9082"/>
          <a:stretch/>
        </p:blipFill>
        <p:spPr>
          <a:xfrm>
            <a:off x="0" y="329184"/>
            <a:ext cx="5479218" cy="652881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0" y="5591333"/>
            <a:ext cx="12192000" cy="1266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5666" y="6117496"/>
            <a:ext cx="448007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0849" y="6117497"/>
            <a:ext cx="36512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7596" y="6117496"/>
            <a:ext cx="36512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7458612" y="6161560"/>
            <a:ext cx="27219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@MarylandConnect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744077" y="800100"/>
            <a:ext cx="6818645" cy="450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" y="5720114"/>
            <a:ext cx="3083397" cy="94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"/>
          <p:cNvPicPr preferRelativeResize="0"/>
          <p:nvPr/>
        </p:nvPicPr>
        <p:blipFill rotWithShape="1">
          <a:blip r:embed="rId2">
            <a:alphaModFix amt="20000"/>
          </a:blip>
          <a:srcRect t="31691" r="20499"/>
          <a:stretch/>
        </p:blipFill>
        <p:spPr>
          <a:xfrm>
            <a:off x="5182235" y="0"/>
            <a:ext cx="7009765" cy="602284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 cap="none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01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7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7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917448" y="365124"/>
            <a:ext cx="1081582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917447" y="1828799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8"/>
          <p:cNvCxnSpPr/>
          <p:nvPr/>
        </p:nvCxnSpPr>
        <p:spPr>
          <a:xfrm>
            <a:off x="917448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8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mparison">
  <p:cSld name="7_Comparis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917448" y="365124"/>
            <a:ext cx="1081582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9"/>
          <p:cNvCxnSpPr/>
          <p:nvPr/>
        </p:nvCxnSpPr>
        <p:spPr>
          <a:xfrm>
            <a:off x="917448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bg>
      <p:bgPr>
        <a:solidFill>
          <a:schemeClr val="accen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 amt="20000"/>
          </a:blip>
          <a:srcRect l="22947" b="32840"/>
          <a:stretch/>
        </p:blipFill>
        <p:spPr>
          <a:xfrm>
            <a:off x="0" y="936371"/>
            <a:ext cx="6793992" cy="592162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ctrTitle"/>
          </p:nvPr>
        </p:nvSpPr>
        <p:spPr>
          <a:xfrm>
            <a:off x="417442" y="697708"/>
            <a:ext cx="961432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Live Chat </a:t>
            </a:r>
            <a:br>
              <a:rPr lang="en-US" sz="4800">
                <a:latin typeface="Arial"/>
                <a:ea typeface="Arial"/>
                <a:cs typeface="Arial"/>
                <a:sym typeface="Arial"/>
              </a:rPr>
            </a:br>
            <a:r>
              <a:rPr lang="en-US" sz="4000" i="1">
                <a:latin typeface="Arial"/>
                <a:ea typeface="Arial"/>
                <a:cs typeface="Arial"/>
                <a:sym typeface="Arial"/>
              </a:rPr>
              <a:t>New channel to service our consumers</a:t>
            </a:r>
            <a:endParaRPr sz="4000" i="1"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1"/>
          </p:nvPr>
        </p:nvSpPr>
        <p:spPr>
          <a:xfrm>
            <a:off x="533400" y="3655219"/>
            <a:ext cx="6194778" cy="136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</a:pP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417442" y="3429000"/>
            <a:ext cx="11469758" cy="116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LeeAnn Sapp,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Manager, Consolidated Services Center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Charles Mensah,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Director, Project Management Office (PMO)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>
            <a:spLocks noGrp="1"/>
          </p:cNvSpPr>
          <p:nvPr>
            <p:ph type="title"/>
          </p:nvPr>
        </p:nvSpPr>
        <p:spPr>
          <a:xfrm>
            <a:off x="565053" y="-553212"/>
            <a:ext cx="10787985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Dashboard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35" name="Google Shape;33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437" y="746448"/>
            <a:ext cx="10650412" cy="511666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7"/>
          <p:cNvSpPr/>
          <p:nvPr/>
        </p:nvSpPr>
        <p:spPr>
          <a:xfrm>
            <a:off x="8374928" y="4311798"/>
            <a:ext cx="844486" cy="844486"/>
          </a:xfrm>
          <a:prstGeom prst="ellipse">
            <a:avLst/>
          </a:prstGeom>
          <a:solidFill>
            <a:srgbClr val="F6FAFC"/>
          </a:solidFill>
          <a:ln w="12700" cap="flat" cmpd="sng">
            <a:solidFill>
              <a:srgbClr val="1D6F8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68696A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8508398" y="2661247"/>
            <a:ext cx="615253" cy="61525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8696A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338" name="Google Shape;338;p37"/>
          <p:cNvSpPr/>
          <p:nvPr/>
        </p:nvSpPr>
        <p:spPr>
          <a:xfrm>
            <a:off x="5242598" y="2661246"/>
            <a:ext cx="630377" cy="6152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8696A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1600">
              <a:solidFill>
                <a:srgbClr val="6869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1988192" y="2661245"/>
            <a:ext cx="615253" cy="61525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8696A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3175202" y="2551623"/>
            <a:ext cx="366988" cy="9765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6441002" y="2246050"/>
            <a:ext cx="366988" cy="13760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15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0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85</a:t>
            </a: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8508398" y="2661244"/>
            <a:ext cx="630377" cy="6152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8696A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 sz="1600">
              <a:solidFill>
                <a:srgbClr val="6869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7"/>
          <p:cNvSpPr/>
          <p:nvPr/>
        </p:nvSpPr>
        <p:spPr>
          <a:xfrm>
            <a:off x="4971495" y="4258534"/>
            <a:ext cx="1345222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10:00</a:t>
            </a:r>
            <a:r>
              <a:rPr lang="en-US" sz="1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min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4" name="Google Shape;344;p37"/>
          <p:cNvSpPr/>
          <p:nvPr/>
        </p:nvSpPr>
        <p:spPr>
          <a:xfrm>
            <a:off x="4971495" y="4852807"/>
            <a:ext cx="1345222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43:00</a:t>
            </a:r>
            <a:r>
              <a:rPr lang="en-US" sz="1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min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6441002" y="1472055"/>
            <a:ext cx="36694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For illustration purpose only. Not actual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7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52" name="Google Shape;3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00" y="850525"/>
            <a:ext cx="11425251" cy="51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565053" y="-553212"/>
            <a:ext cx="107880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8CC247"/>
                </a:solidFill>
              </a:rPr>
              <a:t>Live Chat Statistics – Aug 2 to Sep 17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title"/>
          </p:nvPr>
        </p:nvSpPr>
        <p:spPr>
          <a:xfrm>
            <a:off x="619355" y="-397026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Next Steps</a:t>
            </a:r>
            <a:endParaRPr sz="3200" b="1"/>
          </a:p>
        </p:txBody>
      </p:sp>
      <p:sp>
        <p:nvSpPr>
          <p:cNvPr id="360" name="Google Shape;360;p3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61" name="Google Shape;361;p39"/>
          <p:cNvSpPr txBox="1"/>
          <p:nvPr/>
        </p:nvSpPr>
        <p:spPr>
          <a:xfrm>
            <a:off x="491386" y="899274"/>
            <a:ext cx="10099568" cy="51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"/>
              <a:buChar char="•"/>
            </a:pPr>
            <a:r>
              <a:rPr lang="en-US" sz="2200" b="1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Pilot</a:t>
            </a:r>
            <a:r>
              <a:rPr lang="en-US"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: Aug</a:t>
            </a:r>
            <a:r>
              <a:rPr lang="en-US" sz="2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r>
              <a:rPr lang="en-US" sz="2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2021 is a pilot period with Maximus to evaluate demand, staffing, ongoing improvements in process and application.</a:t>
            </a:r>
            <a:endParaRPr/>
          </a:p>
          <a:p>
            <a:pPr marL="285750" marR="0" lvl="0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"/>
              <a:buChar char="•"/>
            </a:pPr>
            <a:r>
              <a:rPr lang="en-US" sz="2200" b="1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Enhancement:</a:t>
            </a:r>
            <a:r>
              <a:rPr lang="en-US"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Agents</a:t>
            </a:r>
            <a:r>
              <a:rPr lang="en-US" sz="2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are</a:t>
            </a:r>
            <a:r>
              <a:rPr lang="en-US"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supporting one chat at a</a:t>
            </a:r>
            <a:r>
              <a:rPr lang="en-US" sz="2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time. We are looking to provide the ability to support </a:t>
            </a:r>
            <a:r>
              <a:rPr lang="en-US" sz="2200" b="0" i="0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two or more</a:t>
            </a:r>
            <a:r>
              <a:rPr lang="en-US" sz="22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simultaneous chats </a:t>
            </a:r>
            <a:r>
              <a:rPr lang="en-US" sz="2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 the future.</a:t>
            </a:r>
            <a:endParaRPr sz="2200"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46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"/>
              <a:buChar char="•"/>
            </a:pPr>
            <a:r>
              <a:rPr lang="en-US" sz="2200" b="1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More Enhancements:</a:t>
            </a:r>
            <a:endParaRPr sz="2200" b="1" i="0" u="sng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Live Chat from the Consumer Portal as a logged in user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Create case from Live Chat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Dashboard enhancements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 txBox="1">
            <a:spLocks noGrp="1"/>
          </p:cNvSpPr>
          <p:nvPr>
            <p:ph type="body" idx="1"/>
          </p:nvPr>
        </p:nvSpPr>
        <p:spPr>
          <a:xfrm>
            <a:off x="4744077" y="800100"/>
            <a:ext cx="6818645" cy="450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sldNum" idx="4294967295"/>
          </p:nvPr>
        </p:nvSpPr>
        <p:spPr>
          <a:xfrm>
            <a:off x="9069388" y="6356350"/>
            <a:ext cx="3122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585926" y="0"/>
            <a:ext cx="10818018" cy="70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/>
              <a:t>Live Chat Overview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679269" y="933557"/>
            <a:ext cx="11053149" cy="1332410"/>
          </a:xfrm>
          <a:prstGeom prst="rect">
            <a:avLst/>
          </a:prstGeom>
          <a:solidFill>
            <a:srgbClr val="E7F2D9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 sz="2400"/>
              <a:t>“Live Chat” is an online platform which connects consumers from Flora to a live agent at the call center in real-time. MHBE implemented this platform on August 2, 2021, allowing CSRs to chat online with consumers before the high-volume OE period. 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10" name="Google Shape;210;p29"/>
          <p:cNvSpPr txBox="1"/>
          <p:nvPr/>
        </p:nvSpPr>
        <p:spPr>
          <a:xfrm>
            <a:off x="1207802" y="3061363"/>
            <a:ext cx="8213157" cy="280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 additional communication channel to support our consumers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Caters to the population preferring "Online" interaction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Easy to provide consumers with information like weblinks, forms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Ability to support multiple consumers at the same time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Provides connected consumer experience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Improves wait times at the Call Center</a:t>
            </a:r>
            <a:endParaRPr/>
          </a:p>
        </p:txBody>
      </p:sp>
      <p:sp>
        <p:nvSpPr>
          <p:cNvPr id="211" name="Google Shape;211;p29"/>
          <p:cNvSpPr/>
          <p:nvPr/>
        </p:nvSpPr>
        <p:spPr>
          <a:xfrm>
            <a:off x="1207021" y="2624320"/>
            <a:ext cx="7059448" cy="379323"/>
          </a:xfrm>
          <a:prstGeom prst="roundRect">
            <a:avLst>
              <a:gd name="adj" fmla="val 16667"/>
            </a:avLst>
          </a:prstGeom>
          <a:solidFill>
            <a:srgbClr val="2E427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Customer Service Values</a:t>
            </a:r>
            <a:endParaRPr/>
          </a:p>
        </p:txBody>
      </p:sp>
      <p:pic>
        <p:nvPicPr>
          <p:cNvPr id="212" name="Google Shape;212;p29" descr="Thumbs up sig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26" y="2494607"/>
            <a:ext cx="583366" cy="58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 descr="Colored Live Chat Illustration (AI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0894" y="3478501"/>
            <a:ext cx="2979967" cy="25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0848" y="3093046"/>
            <a:ext cx="2077820" cy="506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/>
        </p:nvSpPr>
        <p:spPr>
          <a:xfrm>
            <a:off x="3432314" y="3237060"/>
            <a:ext cx="8010937" cy="258532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822870" y="-297635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Live Chat through "Flora"</a:t>
            </a:r>
            <a:endParaRPr b="1"/>
          </a:p>
        </p:txBody>
      </p:sp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23" name="Google Shape;223;p30" descr="Young Teacher At Her Desk Working At Laptop With Documents Stock  Illustration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542781" y="3909167"/>
            <a:ext cx="1297437" cy="119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 descr="Premium Vector | Young black man sitting in chair and working on computer.  remote working, home office, self isolation concept. flat style."/>
          <p:cNvPicPr preferRelativeResize="0"/>
          <p:nvPr/>
        </p:nvPicPr>
        <p:blipFill rotWithShape="1">
          <a:blip r:embed="rId4">
            <a:alphaModFix/>
          </a:blip>
          <a:srcRect l="13169" t="11355" r="19193"/>
          <a:stretch/>
        </p:blipFill>
        <p:spPr>
          <a:xfrm flipH="1">
            <a:off x="948674" y="2630581"/>
            <a:ext cx="1459932" cy="1277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/>
          <p:nvPr/>
        </p:nvSpPr>
        <p:spPr>
          <a:xfrm>
            <a:off x="4242312" y="3754376"/>
            <a:ext cx="36583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General Questions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0" descr="Badg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4900" y="3702055"/>
            <a:ext cx="536962" cy="50475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/>
          <p:nvPr/>
        </p:nvSpPr>
        <p:spPr>
          <a:xfrm>
            <a:off x="4245566" y="1704199"/>
            <a:ext cx="31471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 with AI Bot Flora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0" descr="Badge 1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5787" y="1637679"/>
            <a:ext cx="541696" cy="5426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/>
        </p:nvSpPr>
        <p:spPr>
          <a:xfrm>
            <a:off x="4242312" y="4959226"/>
            <a:ext cx="37739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 Specific Support</a:t>
            </a:r>
            <a:endParaRPr/>
          </a:p>
        </p:txBody>
      </p:sp>
      <p:pic>
        <p:nvPicPr>
          <p:cNvPr id="230" name="Google Shape;230;p30" descr="Badge 3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7266" y="4899806"/>
            <a:ext cx="532230" cy="5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 descr="Loc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98263" y="4885067"/>
            <a:ext cx="445371" cy="44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Cam to Cam Chat Rooms - Chatrando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91237" y="3673750"/>
            <a:ext cx="903044" cy="64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 descr="Cam to Cam Chat Rooms - Chatrando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92139" y="2475174"/>
            <a:ext cx="715794" cy="51446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1048712" y="3837475"/>
            <a:ext cx="13801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66320"/>
                </a:solidFill>
                <a:latin typeface="Arial"/>
                <a:ea typeface="Arial"/>
                <a:cs typeface="Arial"/>
                <a:sym typeface="Arial"/>
              </a:rPr>
              <a:t>Consumer</a:t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9396936" y="5143884"/>
            <a:ext cx="1588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66320"/>
                </a:solidFill>
                <a:latin typeface="Arial"/>
                <a:ea typeface="Arial"/>
                <a:cs typeface="Arial"/>
                <a:sym typeface="Arial"/>
              </a:rPr>
              <a:t>"Live" Agent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3432314" y="1240386"/>
            <a:ext cx="8010937" cy="1443366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7197832" y="2684219"/>
            <a:ext cx="482757" cy="5300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D6F8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8292" y="1371115"/>
            <a:ext cx="1181907" cy="1181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619355" y="-397026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Major features at glance - Consumer</a:t>
            </a:r>
            <a:endParaRPr sz="3200" b="1"/>
          </a:p>
        </p:txBody>
      </p:sp>
      <p:sp>
        <p:nvSpPr>
          <p:cNvPr id="245" name="Google Shape;245;p3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46" name="Google Shape;246;p31"/>
          <p:cNvSpPr txBox="1"/>
          <p:nvPr/>
        </p:nvSpPr>
        <p:spPr>
          <a:xfrm>
            <a:off x="787733" y="1464214"/>
            <a:ext cx="5872949" cy="358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Initiate chat with an Agent from Flora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 for general information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 for account specific information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 identity through Login ID/Password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 identity answering questions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feedback about chat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/ Email chat transcript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1" descr="Support / Live Chat 24/7 - Animation - UpLab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2253" y="1464214"/>
            <a:ext cx="4804533" cy="359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619355" y="-397026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Major features for Agents</a:t>
            </a:r>
            <a:endParaRPr sz="3200" b="1"/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55" name="Google Shape;255;p32"/>
          <p:cNvSpPr txBox="1"/>
          <p:nvPr/>
        </p:nvSpPr>
        <p:spPr>
          <a:xfrm>
            <a:off x="1138561" y="1120312"/>
            <a:ext cx="6094520" cy="493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a chat from the waiting list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 general information questions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account specific information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send canned messages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Responders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tag conversations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share documents / links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transfer chat to supervisor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functions to facilitate chat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2" descr="Outsourced Live Chat Service | 10 Fast Facts About Live Ch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2133" y="1605534"/>
            <a:ext cx="5732480" cy="331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>
            <a:spLocks noGrp="1"/>
          </p:cNvSpPr>
          <p:nvPr>
            <p:ph type="title"/>
          </p:nvPr>
        </p:nvSpPr>
        <p:spPr>
          <a:xfrm>
            <a:off x="619355" y="-397026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Major features for Users</a:t>
            </a:r>
            <a:endParaRPr sz="3200" b="1"/>
          </a:p>
        </p:txBody>
      </p:sp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aphicFrame>
        <p:nvGraphicFramePr>
          <p:cNvPr id="264" name="Google Shape;264;p33"/>
          <p:cNvGraphicFramePr/>
          <p:nvPr/>
        </p:nvGraphicFramePr>
        <p:xfrm>
          <a:off x="771371" y="11191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{EDA4BA68-63E3-4053-B70B-0083BB061B95}</a:tableStyleId>
              </a:tblPr>
              <a:tblGrid>
                <a:gridCol w="16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Role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Chat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Dashboard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CSR Agent</a:t>
                      </a:r>
                      <a:endParaRPr/>
                    </a:p>
                  </a:txBody>
                  <a:tcPr marL="91450" marR="91450" marT="45725" marB="45725" anchor="ctr"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Supervisor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>
                    <a:lnT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>
                    <a:lnT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Management Team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(Call Center Managers, MHBE Manager and QC Executives)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>
                    <a:lnT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>
                    <a:lnT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899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5" name="Google Shape;265;p33" descr="Outsource Live Chat Support Services for Websites | New Media Servi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537" y="3181538"/>
            <a:ext cx="1190960" cy="80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 descr="Contact Us | SBI Sm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537" y="4386856"/>
            <a:ext cx="1190960" cy="125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 descr="Check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375" y="2087644"/>
            <a:ext cx="486138" cy="48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 descr="Clos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3314" y="2087644"/>
            <a:ext cx="486138" cy="48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 descr="Check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375" y="3380853"/>
            <a:ext cx="486138" cy="48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 descr="How Live Chat Support Enhances Customer Service | New Media Services"/>
          <p:cNvPicPr preferRelativeResize="0"/>
          <p:nvPr/>
        </p:nvPicPr>
        <p:blipFill rotWithShape="1">
          <a:blip r:embed="rId7">
            <a:alphaModFix/>
          </a:blip>
          <a:srcRect l="32057" r="33186"/>
          <a:stretch/>
        </p:blipFill>
        <p:spPr>
          <a:xfrm>
            <a:off x="947937" y="1798667"/>
            <a:ext cx="1190961" cy="106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 descr="Check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3314" y="4927290"/>
            <a:ext cx="486138" cy="48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Clos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1375" y="4927290"/>
            <a:ext cx="486138" cy="48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 descr="Checkma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3314" y="3339916"/>
            <a:ext cx="486138" cy="48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>
            <a:spLocks noGrp="1"/>
          </p:cNvSpPr>
          <p:nvPr>
            <p:ph type="title"/>
          </p:nvPr>
        </p:nvSpPr>
        <p:spPr>
          <a:xfrm>
            <a:off x="619355" y="-397026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Live Chat – Comparison with SBMs</a:t>
            </a:r>
            <a:endParaRPr sz="3200" b="1"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281" name="Google Shape;281;p34"/>
          <p:cNvGraphicFramePr/>
          <p:nvPr/>
        </p:nvGraphicFramePr>
        <p:xfrm>
          <a:off x="619354" y="9795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{EDA4BA68-63E3-4053-B70B-0083BB061B95}</a:tableStyleId>
              </a:tblPr>
              <a:tblGrid>
                <a:gridCol w="226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Support Hours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General 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Account Specific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Login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Verification Questions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 - Fri</a:t>
                      </a: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Mon &amp; Tue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Mon – Fri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82" name="Google Shape;282;p34" descr="A picture containing 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983" y="4293934"/>
            <a:ext cx="1382701" cy="47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733" y="2571117"/>
            <a:ext cx="1706958" cy="75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733" y="3544120"/>
            <a:ext cx="1693495" cy="43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733" y="1878687"/>
            <a:ext cx="1931242" cy="41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481" y="5078780"/>
            <a:ext cx="187728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41896" y="19492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11543" y="3395758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5342" y="3395758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0394" y="3395758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8233" y="3395758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16735" y="3395758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11543" y="4237593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5342" y="4237593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0394" y="4237593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8233" y="4237593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16735" y="4237593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6948" y="1986844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94787" y="19492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16735" y="1960289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41896" y="263735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6948" y="26749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94787" y="263735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 descr="Badge Cros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16735" y="2648395"/>
            <a:ext cx="510309" cy="51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41896" y="518696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6948" y="522456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94787" y="518696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 descr="Checkmark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43289" y="5196956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678324" y="-414198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Consumer Experience</a:t>
            </a:r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16" name="Google Shape;316;p35" descr="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281" y="1142335"/>
            <a:ext cx="3425747" cy="45733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7" name="Google Shape;317;p3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5510" y="1142335"/>
            <a:ext cx="3560980" cy="45733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8" name="Google Shape;318;p35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5972" y="1142335"/>
            <a:ext cx="3560981" cy="45784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9" name="Google Shape;319;p35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38730" y="136525"/>
            <a:ext cx="2943636" cy="952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534162" y="-553212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Agent View</a:t>
            </a: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27" name="Google Shape;3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49" y="837532"/>
            <a:ext cx="10324290" cy="50212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C">
      <a:dk1>
        <a:srgbClr val="000000"/>
      </a:dk1>
      <a:lt1>
        <a:srgbClr val="FFFFFF"/>
      </a:lt1>
      <a:dk2>
        <a:srgbClr val="565655"/>
      </a:dk2>
      <a:lt2>
        <a:srgbClr val="F05928"/>
      </a:lt2>
      <a:accent1>
        <a:srgbClr val="2899B7"/>
      </a:accent1>
      <a:accent2>
        <a:srgbClr val="8CC247"/>
      </a:accent2>
      <a:accent3>
        <a:srgbClr val="5D2C80"/>
      </a:accent3>
      <a:accent4>
        <a:srgbClr val="FDB813"/>
      </a:accent4>
      <a:accent5>
        <a:srgbClr val="008C83"/>
      </a:accent5>
      <a:accent6>
        <a:srgbClr val="BE1E2C"/>
      </a:accent6>
      <a:hlink>
        <a:srgbClr val="0563C1"/>
      </a:hlink>
      <a:folHlink>
        <a:srgbClr val="9E1E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Widescreen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</vt:lpstr>
      <vt:lpstr>NTR</vt:lpstr>
      <vt:lpstr>Office Theme</vt:lpstr>
      <vt:lpstr>Live Chat  New channel to service our consumers</vt:lpstr>
      <vt:lpstr>Live Chat Overview</vt:lpstr>
      <vt:lpstr>Live Chat through "Flora"</vt:lpstr>
      <vt:lpstr>Major features at glance - Consumer</vt:lpstr>
      <vt:lpstr>Major features for Agents</vt:lpstr>
      <vt:lpstr>Major features for Users</vt:lpstr>
      <vt:lpstr>Live Chat – Comparison with SBMs</vt:lpstr>
      <vt:lpstr>Consumer Experience</vt:lpstr>
      <vt:lpstr>Agent View</vt:lpstr>
      <vt:lpstr>Dashboard</vt:lpstr>
      <vt:lpstr>Live Chat Statistics – Aug 2 to Sep 17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Chat  New channel to service our consumers</dc:title>
  <dc:creator>Cynthia Wilson</dc:creator>
  <cp:lastModifiedBy>Cynthia Wilson</cp:lastModifiedBy>
  <cp:revision>1</cp:revision>
  <dcterms:modified xsi:type="dcterms:W3CDTF">2021-09-20T14:38:15Z</dcterms:modified>
</cp:coreProperties>
</file>