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23100" cy="9309100"/>
  <p:embeddedFontLst>
    <p:embeddedFont>
      <p:font typeface="Roboto" panose="020B0604020202020204" charset="0"/>
      <p:regular r:id="rId10"/>
      <p:bold r:id="rId11"/>
      <p:italic r:id="rId12"/>
      <p:boldItalic r:id="rId13"/>
    </p:embeddedFont>
    <p:embeddedFont>
      <p:font typeface="Roboto Medium" panose="020B0604020202020204" charset="0"/>
      <p:regular r:id="rId14"/>
      <p:bold r:id="rId15"/>
      <p:italic r:id="rId16"/>
      <p:boldItalic r:id="rId17"/>
    </p:embeddedFont>
    <p:embeddedFont>
      <p:font typeface="Roboto Thin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BCE569E-CD7C-4619-9203-36FBADCF99F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4BEE2A6-7818-4F7F-A264-53BE4B816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2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/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78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7" name="Google Shape;1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10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3" name="Google Shape;2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288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64cf036b7_0_36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2" name="Google Shape;232;g764cf036b7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95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655a343ab_0_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2" name="Google Shape;262;g7655a343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41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655a343ab_0_2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0" name="Google Shape;290;g7655a343a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5136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0" name="Google Shape;3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8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 amt="20000"/>
          </a:blip>
          <a:srcRect t="19852" r="18522" b="7286"/>
          <a:stretch/>
        </p:blipFill>
        <p:spPr>
          <a:xfrm>
            <a:off x="4523233" y="0"/>
            <a:ext cx="76687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0" y="5591333"/>
            <a:ext cx="12192000" cy="1266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533400" y="697708"/>
            <a:ext cx="10820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533400" y="3655220"/>
            <a:ext cx="50673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533400" y="3374868"/>
            <a:ext cx="50673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720114"/>
            <a:ext cx="3083397" cy="94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mparison">
  <p:cSld name="7_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917448" y="365124"/>
            <a:ext cx="10815828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1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11"/>
          <p:cNvCxnSpPr/>
          <p:nvPr/>
        </p:nvCxnSpPr>
        <p:spPr>
          <a:xfrm>
            <a:off x="917448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mparison">
  <p:cSld name="15_Comparis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Google Shape;92;p12"/>
          <p:cNvCxnSpPr/>
          <p:nvPr/>
        </p:nvCxnSpPr>
        <p:spPr>
          <a:xfrm>
            <a:off x="914400" y="6126480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12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ection Header">
  <p:cSld name="7_Section Header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3"/>
          <p:cNvPicPr preferRelativeResize="0"/>
          <p:nvPr/>
        </p:nvPicPr>
        <p:blipFill rotWithShape="1">
          <a:blip r:embed="rId2">
            <a:alphaModFix amt="20000"/>
          </a:blip>
          <a:srcRect t="15098" b="7122"/>
          <a:stretch/>
        </p:blipFill>
        <p:spPr>
          <a:xfrm>
            <a:off x="1682685" y="0"/>
            <a:ext cx="88172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831850" y="2500644"/>
            <a:ext cx="10518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mparison">
  <p:cSld name="16_Comparis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914400" y="1828799"/>
            <a:ext cx="5202936" cy="41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TR"/>
              <a:buChar char="-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" name="Google Shape;103;p14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14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>
            <a:spLocks noGrp="1"/>
          </p:cNvSpPr>
          <p:nvPr>
            <p:ph type="pic" idx="2"/>
          </p:nvPr>
        </p:nvSpPr>
        <p:spPr>
          <a:xfrm>
            <a:off x="6451600" y="1828800"/>
            <a:ext cx="5281613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mparison">
  <p:cSld name="17_Comparis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1" name="Google Shape;111;p15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15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bg>
      <p:bgPr>
        <a:solidFill>
          <a:schemeClr val="accent6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2">
            <a:alphaModFix amt="20000"/>
          </a:blip>
          <a:srcRect r="5566" b="40149"/>
          <a:stretch/>
        </p:blipFill>
        <p:spPr>
          <a:xfrm>
            <a:off x="3865499" y="1580893"/>
            <a:ext cx="8326501" cy="527710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831850" y="2500644"/>
            <a:ext cx="10518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914400" y="365126"/>
            <a:ext cx="10818018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 cap="none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10818018" cy="418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2" name="Google Shape;122;p17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17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omparison">
  <p:cSld name="18_Comparis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914400" y="1828799"/>
            <a:ext cx="5202936" cy="41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TR"/>
              <a:buChar char="-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0" name="Google Shape;130;p18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18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>
            <a:spLocks noGrp="1"/>
          </p:cNvSpPr>
          <p:nvPr>
            <p:ph type="pic" idx="2"/>
          </p:nvPr>
        </p:nvSpPr>
        <p:spPr>
          <a:xfrm>
            <a:off x="6451600" y="1828800"/>
            <a:ext cx="5281613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omparison">
  <p:cSld name="19_Comparis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8" name="Google Shape;138;p19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19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ection Header">
  <p:cSld name="10_Section Header">
    <p:bg>
      <p:bgPr>
        <a:solidFill>
          <a:schemeClr val="accent4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0"/>
          <p:cNvPicPr preferRelativeResize="0"/>
          <p:nvPr/>
        </p:nvPicPr>
        <p:blipFill rotWithShape="1">
          <a:blip r:embed="rId2">
            <a:alphaModFix amt="20000"/>
          </a:blip>
          <a:srcRect l="30224" b="26350"/>
          <a:stretch/>
        </p:blipFill>
        <p:spPr>
          <a:xfrm>
            <a:off x="0" y="364237"/>
            <a:ext cx="6152261" cy="649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831850" y="2500644"/>
            <a:ext cx="10518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914400" y="365126"/>
            <a:ext cx="10818018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10818018" cy="418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3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914400" y="365126"/>
            <a:ext cx="10818018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3600" cap="none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10818018" cy="418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9" name="Google Shape;149;p21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21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omparison">
  <p:cSld name="22_Comparis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36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914400" y="1828799"/>
            <a:ext cx="5202936" cy="41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TR"/>
              <a:buChar char="-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7" name="Google Shape;157;p22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22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>
            <a:spLocks noGrp="1"/>
          </p:cNvSpPr>
          <p:nvPr>
            <p:ph type="pic" idx="2"/>
          </p:nvPr>
        </p:nvSpPr>
        <p:spPr>
          <a:xfrm>
            <a:off x="6451600" y="1828800"/>
            <a:ext cx="5281613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omparison">
  <p:cSld name="23_Comparis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36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5" name="Google Shape;165;p23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23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bg>
      <p:bgPr>
        <a:solidFill>
          <a:schemeClr val="dk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 rotWithShape="1">
          <a:blip r:embed="rId2">
            <a:alphaModFix amt="20000"/>
          </a:blip>
          <a:srcRect t="8205" r="42069" b="14015"/>
          <a:stretch/>
        </p:blipFill>
        <p:spPr>
          <a:xfrm>
            <a:off x="7084187" y="0"/>
            <a:ext cx="51078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831850" y="2500644"/>
            <a:ext cx="10518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914399" y="365126"/>
            <a:ext cx="10818020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914399" y="1825625"/>
            <a:ext cx="10818019" cy="418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6" name="Google Shape;176;p25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25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omparison">
  <p:cSld name="20_Comparis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5202936" cy="41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TR"/>
              <a:buChar char="-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4" name="Google Shape;184;p26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26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>
            <a:spLocks noGrp="1"/>
          </p:cNvSpPr>
          <p:nvPr>
            <p:ph type="pic" idx="2"/>
          </p:nvPr>
        </p:nvSpPr>
        <p:spPr>
          <a:xfrm>
            <a:off x="6451600" y="1828800"/>
            <a:ext cx="5281613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omparison">
  <p:cSld name="21_Comparis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914400" y="365124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2" name="Google Shape;192;p27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27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bg>
      <p:bgPr>
        <a:solidFill>
          <a:schemeClr val="accent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/>
          <p:cNvPicPr preferRelativeResize="0"/>
          <p:nvPr/>
        </p:nvPicPr>
        <p:blipFill rotWithShape="1">
          <a:blip r:embed="rId2">
            <a:alphaModFix amt="20000"/>
          </a:blip>
          <a:srcRect l="22947" b="32840"/>
          <a:stretch/>
        </p:blipFill>
        <p:spPr>
          <a:xfrm>
            <a:off x="0" y="936371"/>
            <a:ext cx="6793992" cy="592162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831850" y="2500644"/>
            <a:ext cx="10518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14400" y="365126"/>
            <a:ext cx="10818018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10818018" cy="418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5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mparison">
  <p:cSld name="14_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14400" y="365760"/>
            <a:ext cx="10818876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5202936" cy="41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TR"/>
              <a:buChar char="-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" name="Google Shape;46;p6"/>
          <p:cNvCxnSpPr/>
          <p:nvPr/>
        </p:nvCxnSpPr>
        <p:spPr>
          <a:xfrm>
            <a:off x="914400" y="6126480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6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451600" y="1828800"/>
            <a:ext cx="5281613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 rotWithShape="1">
          <a:blip r:embed="rId2">
            <a:alphaModFix amt="20000"/>
          </a:blip>
          <a:srcRect l="23699" b="9082"/>
          <a:stretch/>
        </p:blipFill>
        <p:spPr>
          <a:xfrm>
            <a:off x="0" y="329184"/>
            <a:ext cx="5479218" cy="652881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0" y="5591333"/>
            <a:ext cx="12192000" cy="1266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5666" y="6117496"/>
            <a:ext cx="448007" cy="36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0849" y="6117497"/>
            <a:ext cx="36512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7596" y="6117496"/>
            <a:ext cx="36512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/>
        </p:nvSpPr>
        <p:spPr>
          <a:xfrm>
            <a:off x="7458612" y="6161560"/>
            <a:ext cx="27219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@MarylandConnect</a:t>
            </a: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4744077" y="800100"/>
            <a:ext cx="6818645" cy="450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400" y="5720114"/>
            <a:ext cx="3083397" cy="94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accent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t="31691" r="20499"/>
          <a:stretch/>
        </p:blipFill>
        <p:spPr>
          <a:xfrm>
            <a:off x="5182235" y="0"/>
            <a:ext cx="7009765" cy="60228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31850" y="2500644"/>
            <a:ext cx="10518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914400" y="365126"/>
            <a:ext cx="10818018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 cap="none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914400" y="1825625"/>
            <a:ext cx="10818018" cy="418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901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9"/>
          <p:cNvCxnSpPr/>
          <p:nvPr/>
        </p:nvCxnSpPr>
        <p:spPr>
          <a:xfrm>
            <a:off x="914400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9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mparison">
  <p:cSld name="5_Comparis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6451600" y="1828800"/>
            <a:ext cx="5281613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917448" y="365124"/>
            <a:ext cx="10815828" cy="110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917447" y="1828799"/>
            <a:ext cx="5202936" cy="417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TR"/>
              <a:buChar char="-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26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8" name="Google Shape;78;p10"/>
          <p:cNvCxnSpPr/>
          <p:nvPr/>
        </p:nvCxnSpPr>
        <p:spPr>
          <a:xfrm>
            <a:off x="917448" y="6128452"/>
            <a:ext cx="1705550" cy="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0"/>
          <p:cNvSpPr/>
          <p:nvPr/>
        </p:nvSpPr>
        <p:spPr>
          <a:xfrm>
            <a:off x="0" y="0"/>
            <a:ext cx="45958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103" y="6239971"/>
            <a:ext cx="1689847" cy="51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ctrTitle"/>
          </p:nvPr>
        </p:nvSpPr>
        <p:spPr>
          <a:xfrm>
            <a:off x="533400" y="697700"/>
            <a:ext cx="8771700" cy="17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12 Takeaways from 2020 Open Enrollment</a:t>
            </a:r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1"/>
          </p:nvPr>
        </p:nvSpPr>
        <p:spPr>
          <a:xfrm>
            <a:off x="533400" y="3655220"/>
            <a:ext cx="50673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i="1"/>
              <a:t>MHBE Board of Trustees Meeting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i="1"/>
              <a:t>January 21,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206" name="Google Shape;206;p29"/>
          <p:cNvGrpSpPr/>
          <p:nvPr/>
        </p:nvGrpSpPr>
        <p:grpSpPr>
          <a:xfrm>
            <a:off x="1039187" y="954910"/>
            <a:ext cx="3315842" cy="4948342"/>
            <a:chOff x="1118224" y="283725"/>
            <a:chExt cx="2090826" cy="4076400"/>
          </a:xfrm>
        </p:grpSpPr>
        <p:sp>
          <p:nvSpPr>
            <p:cNvPr id="207" name="Google Shape;207;p29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1233923" y="1225063"/>
              <a:ext cx="1815000" cy="30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Enrollment at four-year high</a:t>
              </a:r>
              <a:endParaRPr sz="16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1233844" y="470594"/>
              <a:ext cx="1815000" cy="7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158,934</a:t>
              </a:r>
              <a:endParaRPr sz="53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11" name="Google Shape;211;p29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9"/>
          <p:cNvGrpSpPr/>
          <p:nvPr/>
        </p:nvGrpSpPr>
        <p:grpSpPr>
          <a:xfrm>
            <a:off x="4438146" y="954910"/>
            <a:ext cx="3315842" cy="4948342"/>
            <a:chOff x="1118224" y="283725"/>
            <a:chExt cx="2090826" cy="4076400"/>
          </a:xfrm>
        </p:grpSpPr>
        <p:sp>
          <p:nvSpPr>
            <p:cNvPr id="213" name="Google Shape;213;p29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Compared favorably with early national numbers</a:t>
              </a:r>
              <a:endParaRPr sz="16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1D7E74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HealthCare.gov -1.5% in preliminary count</a:t>
              </a:r>
              <a:endParaRPr sz="18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Md. +1%</a:t>
              </a:r>
              <a:endParaRPr sz="53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18" name="Google Shape;218;p29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1118305" y="3073774"/>
              <a:ext cx="2090700" cy="11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-US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14 states, including Md., have reported growth for 2020 so far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en-US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Some state exchanges still in open enrollment. Final #s by March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0" name="Google Shape;220;p29"/>
          <p:cNvGrpSpPr/>
          <p:nvPr/>
        </p:nvGrpSpPr>
        <p:grpSpPr>
          <a:xfrm>
            <a:off x="7837104" y="954910"/>
            <a:ext cx="3315842" cy="4948342"/>
            <a:chOff x="1118224" y="283725"/>
            <a:chExt cx="2090826" cy="4076400"/>
          </a:xfrm>
        </p:grpSpPr>
        <p:sp>
          <p:nvSpPr>
            <p:cNvPr id="221" name="Google Shape;221;p29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Reinsurance continues to fortify total indiv. market</a:t>
              </a:r>
              <a:endParaRPr sz="16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Total on/off-exchange also up 1% from 212,149 a year earlier</a:t>
              </a:r>
              <a:endParaRPr sz="18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215,484</a:t>
              </a:r>
              <a:endParaRPr sz="53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26" name="Google Shape;226;p29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7" name="Google Shape;227;p29"/>
          <p:cNvPicPr preferRelativeResize="0"/>
          <p:nvPr/>
        </p:nvPicPr>
        <p:blipFill rotWithShape="1">
          <a:blip r:embed="rId3">
            <a:alphaModFix/>
          </a:blip>
          <a:srcRect b="61622"/>
          <a:stretch/>
        </p:blipFill>
        <p:spPr>
          <a:xfrm>
            <a:off x="8230627" y="4122242"/>
            <a:ext cx="2624625" cy="165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4">
            <a:alphaModFix/>
          </a:blip>
          <a:srcRect b="70920"/>
          <a:stretch/>
        </p:blipFill>
        <p:spPr>
          <a:xfrm>
            <a:off x="1257650" y="4407752"/>
            <a:ext cx="2988824" cy="13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/>
          <p:nvPr/>
        </p:nvSpPr>
        <p:spPr>
          <a:xfrm>
            <a:off x="1302525" y="2585325"/>
            <a:ext cx="27984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rPr>
              <a:t>Dorchester +15%, Allegany +10%, Worcester +9%, Montgomery +1%</a:t>
            </a:r>
            <a:endParaRPr b="1">
              <a:solidFill>
                <a:srgbClr val="1D7E7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rPr>
              <a:t>Anne Arundel -2%</a:t>
            </a:r>
            <a:endParaRPr b="1">
              <a:solidFill>
                <a:srgbClr val="1D7E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235" name="Google Shape;235;p30"/>
          <p:cNvGrpSpPr/>
          <p:nvPr/>
        </p:nvGrpSpPr>
        <p:grpSpPr>
          <a:xfrm>
            <a:off x="1039187" y="954910"/>
            <a:ext cx="3315842" cy="4948342"/>
            <a:chOff x="1118224" y="283725"/>
            <a:chExt cx="2090826" cy="4076400"/>
          </a:xfrm>
        </p:grpSpPr>
        <p:sp>
          <p:nvSpPr>
            <p:cNvPr id="236" name="Google Shape;236;p3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1233923" y="1145609"/>
              <a:ext cx="1879800" cy="5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Private plan enrollments facilitated with assistance</a:t>
              </a:r>
              <a:endParaRPr sz="18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1145188" y="1846634"/>
              <a:ext cx="19686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1/2 of 2020 qualified health plans assisted, down from 70% + prior years</a:t>
              </a:r>
              <a:endParaRPr sz="18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3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82,000</a:t>
              </a:r>
              <a:endParaRPr sz="53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41" name="Google Shape;241;p30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1180357" y="3172464"/>
              <a:ext cx="19686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Call Center: 15,000 QHPs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Navigators (129): 18,500 QHPs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Brokers (400): 49,000 QHPs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3" name="Google Shape;243;p30"/>
          <p:cNvGrpSpPr/>
          <p:nvPr/>
        </p:nvGrpSpPr>
        <p:grpSpPr>
          <a:xfrm>
            <a:off x="4438146" y="954910"/>
            <a:ext cx="3315842" cy="4948342"/>
            <a:chOff x="1118224" y="283725"/>
            <a:chExt cx="2090826" cy="4076400"/>
          </a:xfrm>
        </p:grpSpPr>
        <p:sp>
          <p:nvSpPr>
            <p:cNvPr id="244" name="Google Shape;244;p3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CareFirst at 61% of QHP market, up from 53% in 2019 </a:t>
              </a:r>
              <a:endParaRPr sz="16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CareFirst gained 16%</a:t>
              </a:r>
              <a:endParaRPr sz="18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Kaiser declined 16%</a:t>
              </a:r>
              <a:endParaRPr sz="18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Market shift</a:t>
              </a:r>
              <a:endParaRPr sz="36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49" name="Google Shape;249;p30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30"/>
          <p:cNvGrpSpPr/>
          <p:nvPr/>
        </p:nvGrpSpPr>
        <p:grpSpPr>
          <a:xfrm>
            <a:off x="7837104" y="954910"/>
            <a:ext cx="3315842" cy="4948342"/>
            <a:chOff x="1118224" y="283725"/>
            <a:chExt cx="2090826" cy="4076400"/>
          </a:xfrm>
        </p:grpSpPr>
        <p:sp>
          <p:nvSpPr>
            <p:cNvPr id="251" name="Google Shape;251;p3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1233928" y="1065948"/>
              <a:ext cx="18150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Lower premiums led to lower deductibles. Enrollment not only held steady; many upgraded.</a:t>
              </a:r>
              <a:endParaRPr sz="18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1233928" y="2090189"/>
              <a:ext cx="1815000" cy="58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Platinum (1,955) up 13% </a:t>
              </a:r>
              <a:endParaRPr sz="18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Gold (55,421) up 27% </a:t>
              </a:r>
              <a:endParaRPr sz="18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1233849" y="470595"/>
              <a:ext cx="18150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Going for Gold</a:t>
              </a:r>
              <a:endParaRPr sz="3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56" name="Google Shape;256;p30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1333714" y="3172464"/>
              <a:ext cx="18150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Silver (63,364) -15%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Bronze (34,445) +3% 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Catastrophic (3,415) -2%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58" name="Google Shape;2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6563" y="4496250"/>
            <a:ext cx="1888800" cy="51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625" y="5146575"/>
            <a:ext cx="1808678" cy="5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265" name="Google Shape;265;p31"/>
          <p:cNvGrpSpPr/>
          <p:nvPr/>
        </p:nvGrpSpPr>
        <p:grpSpPr>
          <a:xfrm>
            <a:off x="1039187" y="954910"/>
            <a:ext cx="3315842" cy="4948342"/>
            <a:chOff x="1118224" y="283725"/>
            <a:chExt cx="2090826" cy="4076400"/>
          </a:xfrm>
        </p:grpSpPr>
        <p:sp>
          <p:nvSpPr>
            <p:cNvPr id="266" name="Google Shape;266;p3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1233923" y="1078655"/>
              <a:ext cx="1815000" cy="34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Enrollments down slightly</a:t>
              </a:r>
              <a:endParaRPr sz="18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1233923" y="1591031"/>
              <a:ext cx="18150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Shifts in fed policy on penalty + “public charge” may have had impact but more analysis needed.</a:t>
              </a:r>
              <a:endParaRPr sz="18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Target groups</a:t>
              </a:r>
              <a:endParaRPr sz="3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71" name="Google Shape;271;p31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1290500" y="3172464"/>
              <a:ext cx="18582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Young adults -2% 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African-Americans -1% 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Hispanics -1% 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3" name="Google Shape;273;p31"/>
          <p:cNvGrpSpPr/>
          <p:nvPr/>
        </p:nvGrpSpPr>
        <p:grpSpPr>
          <a:xfrm>
            <a:off x="4438146" y="954910"/>
            <a:ext cx="3315842" cy="4948342"/>
            <a:chOff x="1118224" y="283725"/>
            <a:chExt cx="2090826" cy="4076400"/>
          </a:xfrm>
        </p:grpSpPr>
        <p:sp>
          <p:nvSpPr>
            <p:cNvPr id="274" name="Google Shape;274;p3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65,000 social media engagements in Q4 2019</a:t>
              </a:r>
              <a:endParaRPr sz="18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1233923" y="1846625"/>
              <a:ext cx="1815000" cy="8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Growth fueled by YI influencers, Spanish content, navigator videos</a:t>
              </a:r>
              <a:endParaRPr sz="18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Social growth</a:t>
              </a:r>
              <a:endParaRPr sz="3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79" name="Google Shape;279;p31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1333703" y="3172464"/>
              <a:ext cx="18150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Instagram: +78%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Linked In: +27%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Twitter: +3%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Facebook: +2%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1" name="Google Shape;281;p31"/>
          <p:cNvGrpSpPr/>
          <p:nvPr/>
        </p:nvGrpSpPr>
        <p:grpSpPr>
          <a:xfrm>
            <a:off x="7837104" y="954910"/>
            <a:ext cx="3315842" cy="4948342"/>
            <a:chOff x="1118224" y="283725"/>
            <a:chExt cx="2090826" cy="4076400"/>
          </a:xfrm>
        </p:grpSpPr>
        <p:sp>
          <p:nvSpPr>
            <p:cNvPr id="282" name="Google Shape;282;p31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233928" y="1517609"/>
              <a:ext cx="1815000" cy="11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In survey this fall,  84% of 450 young adults familiar with MHC judged it favorably, up 23 pts from 2017. Among uninsured 18-34s, 2/3rds desire coverage</a:t>
              </a:r>
              <a:endParaRPr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1233849" y="470592"/>
              <a:ext cx="1815000" cy="87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More familiar,</a:t>
              </a:r>
              <a:endParaRPr sz="30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More favorable</a:t>
              </a:r>
              <a:endParaRPr sz="3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86" name="Google Shape;286;p31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1291057" y="3172464"/>
              <a:ext cx="18576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MHBE won “Award of Excellence” for outreach from Public Relations Society of America</a:t>
              </a: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>
            <a:spLocks noGrp="1"/>
          </p:cNvSpPr>
          <p:nvPr>
            <p:ph type="sldNum" idx="12"/>
          </p:nvPr>
        </p:nvSpPr>
        <p:spPr>
          <a:xfrm>
            <a:off x="8610599" y="6356350"/>
            <a:ext cx="312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293" name="Google Shape;293;p32"/>
          <p:cNvGrpSpPr/>
          <p:nvPr/>
        </p:nvGrpSpPr>
        <p:grpSpPr>
          <a:xfrm>
            <a:off x="1039187" y="954910"/>
            <a:ext cx="3315842" cy="4948342"/>
            <a:chOff x="1118224" y="283725"/>
            <a:chExt cx="2090826" cy="4076400"/>
          </a:xfrm>
        </p:grpSpPr>
        <p:sp>
          <p:nvSpPr>
            <p:cNvPr id="294" name="Google Shape;294;p32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1233923" y="1225063"/>
              <a:ext cx="1842300" cy="59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Mobile app use +24% Desktop visits -5%</a:t>
              </a:r>
              <a:endParaRPr sz="18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1233923" y="2001321"/>
              <a:ext cx="13446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8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400,000 Chatbot uses since launch</a:t>
              </a:r>
              <a:endParaRPr sz="18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Mobile: The future is here</a:t>
              </a:r>
              <a:endParaRPr sz="24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32"/>
          <p:cNvGrpSpPr/>
          <p:nvPr/>
        </p:nvGrpSpPr>
        <p:grpSpPr>
          <a:xfrm>
            <a:off x="4438146" y="954910"/>
            <a:ext cx="3315842" cy="4948342"/>
            <a:chOff x="1118224" y="283725"/>
            <a:chExt cx="2090826" cy="4076400"/>
          </a:xfrm>
        </p:grpSpPr>
        <p:sp>
          <p:nvSpPr>
            <p:cNvPr id="301" name="Google Shape;301;p32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1233918" y="1225062"/>
              <a:ext cx="18150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1st of its kind in nation</a:t>
              </a:r>
              <a:endParaRPr sz="18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233918" y="1647565"/>
              <a:ext cx="1815000" cy="10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State tax filers will check boxes if they lack coverage + want MHBE to receive that information.</a:t>
              </a:r>
              <a:endParaRPr sz="18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Easy Enrollment coming this winter</a:t>
              </a:r>
              <a:endParaRPr sz="24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32"/>
          <p:cNvGrpSpPr/>
          <p:nvPr/>
        </p:nvGrpSpPr>
        <p:grpSpPr>
          <a:xfrm>
            <a:off x="7837104" y="954910"/>
            <a:ext cx="3315842" cy="4948342"/>
            <a:chOff x="1118224" y="283725"/>
            <a:chExt cx="2090826" cy="4076400"/>
          </a:xfrm>
        </p:grpSpPr>
        <p:sp>
          <p:nvSpPr>
            <p:cNvPr id="308" name="Google Shape;308;p32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1233928" y="1145608"/>
              <a:ext cx="1815000" cy="72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Under 65 remain uninsured (est.)</a:t>
              </a:r>
              <a:endParaRPr sz="24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234764" y="1975516"/>
              <a:ext cx="1815000" cy="7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162,281 of them eligible for free or low-cost coverage (est.)</a:t>
              </a:r>
              <a:endParaRPr sz="1800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233849" y="521318"/>
              <a:ext cx="1815000" cy="6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398,414</a:t>
              </a:r>
              <a:endParaRPr sz="48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1233849" y="3008756"/>
              <a:ext cx="1914900" cy="124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Remaining 240,000 would not qualify for $ help for various reasons: HH income, citizenship, employer coverage offer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15" name="Google Shape;315;p32"/>
          <p:cNvPicPr preferRelativeResize="0"/>
          <p:nvPr/>
        </p:nvPicPr>
        <p:blipFill rotWithShape="1">
          <a:blip r:embed="rId3">
            <a:alphaModFix/>
          </a:blip>
          <a:srcRect l="22809" t="53184" r="37863" b="20809"/>
          <a:stretch/>
        </p:blipFill>
        <p:spPr>
          <a:xfrm>
            <a:off x="4658213" y="4378143"/>
            <a:ext cx="2841713" cy="142618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2"/>
          <p:cNvSpPr txBox="1"/>
          <p:nvPr/>
        </p:nvSpPr>
        <p:spPr>
          <a:xfrm>
            <a:off x="1259200" y="4352950"/>
            <a:ext cx="3033300" cy="14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Top queries: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My account is locked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do I upload documents?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AutoNum type="arabicPeriod"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Change MCO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7" name="Google Shape;317;p32"/>
          <p:cNvPicPr preferRelativeResize="0"/>
          <p:nvPr/>
        </p:nvPicPr>
        <p:blipFill rotWithShape="1">
          <a:blip r:embed="rId4">
            <a:alphaModFix/>
          </a:blip>
          <a:srcRect l="49207" t="49884"/>
          <a:stretch/>
        </p:blipFill>
        <p:spPr>
          <a:xfrm>
            <a:off x="3394475" y="2910638"/>
            <a:ext cx="799251" cy="10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 txBox="1"/>
          <p:nvPr/>
        </p:nvSpPr>
        <p:spPr>
          <a:xfrm>
            <a:off x="394700" y="4252950"/>
            <a:ext cx="11308200" cy="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>
                <a:solidFill>
                  <a:srgbClr val="FFFFFF"/>
                </a:solidFill>
              </a:rPr>
              <a:t>Andrew Ratner, Chief of Staff, 443-827-6558, aratner@maryland.gov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C">
      <a:dk1>
        <a:srgbClr val="000000"/>
      </a:dk1>
      <a:lt1>
        <a:srgbClr val="FFFFFF"/>
      </a:lt1>
      <a:dk2>
        <a:srgbClr val="565655"/>
      </a:dk2>
      <a:lt2>
        <a:srgbClr val="F05928"/>
      </a:lt2>
      <a:accent1>
        <a:srgbClr val="2899B7"/>
      </a:accent1>
      <a:accent2>
        <a:srgbClr val="8CC247"/>
      </a:accent2>
      <a:accent3>
        <a:srgbClr val="5D2C80"/>
      </a:accent3>
      <a:accent4>
        <a:srgbClr val="FDB813"/>
      </a:accent4>
      <a:accent5>
        <a:srgbClr val="008C83"/>
      </a:accent5>
      <a:accent6>
        <a:srgbClr val="BE1E2C"/>
      </a:accent6>
      <a:hlink>
        <a:srgbClr val="0563C1"/>
      </a:hlink>
      <a:folHlink>
        <a:srgbClr val="9E1E6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Widescreen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Roboto</vt:lpstr>
      <vt:lpstr>Arial</vt:lpstr>
      <vt:lpstr>Roboto Medium</vt:lpstr>
      <vt:lpstr>NTR</vt:lpstr>
      <vt:lpstr>Roboto Thin</vt:lpstr>
      <vt:lpstr>Office Theme</vt:lpstr>
      <vt:lpstr>12 Takeaways from 2020 Open Enrollment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Takeaways from 2020 Open Enrollment</dc:title>
  <dc:creator>Cynthia Wilson</dc:creator>
  <cp:lastModifiedBy>Cynthia Wilson</cp:lastModifiedBy>
  <cp:revision>2</cp:revision>
  <cp:lastPrinted>2020-01-21T14:07:17Z</cp:lastPrinted>
  <dcterms:modified xsi:type="dcterms:W3CDTF">2020-01-21T14:07:25Z</dcterms:modified>
</cp:coreProperties>
</file>