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7"/>
  </p:notesMasterIdLst>
  <p:sldIdLst>
    <p:sldId id="262" r:id="rId3"/>
    <p:sldId id="264" r:id="rId4"/>
    <p:sldId id="266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92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E8480-87FF-46EF-9ADC-F4E4DAE78C3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5016B-3405-4049-BD43-3A994C04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20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85" y="6333137"/>
            <a:ext cx="548699" cy="524999"/>
          </a:xfrm>
          <a:prstGeom prst="rect">
            <a:avLst/>
          </a:prstGeom>
        </p:spPr>
        <p:txBody>
          <a:bodyPr lIns="101867" tIns="50920" rIns="101867" bIns="50920" anchor="ctr" anchorCtr="0">
            <a:noAutofit/>
          </a:bodyPr>
          <a:lstStyle/>
          <a:p>
            <a:fld id="{00000000-1234-1234-1234-123412341234}" type="slidenum">
              <a:rPr lang="en-US" sz="695" smtClean="0"/>
              <a:pPr/>
              <a:t>‹#›</a:t>
            </a:fld>
            <a:endParaRPr lang="en-US" sz="695"/>
          </a:p>
        </p:txBody>
      </p:sp>
    </p:spTree>
    <p:extLst>
      <p:ext uri="{BB962C8B-B14F-4D97-AF65-F5344CB8AC3E}">
        <p14:creationId xmlns:p14="http://schemas.microsoft.com/office/powerpoint/2010/main" val="249033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rtl val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dirty="0">
              <a:rtl val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86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pPr algn="r">
                <a:buSzPct val="25000"/>
              </a:pPr>
              <a:t>‹#›</a:t>
            </a:fld>
            <a:endParaRPr lang="en-US" sz="86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33564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2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3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2309022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t" anchorCtr="0"/>
          <a:lstStyle>
            <a:lvl1pPr marL="189596" indent="-77243" algn="l" rtl="0">
              <a:spcBef>
                <a:spcPts val="354"/>
              </a:spcBef>
              <a:buClr>
                <a:schemeClr val="dk1"/>
              </a:buClr>
              <a:buFont typeface="Arial"/>
              <a:buChar char="•"/>
              <a:defRPr sz="17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10791" indent="-59687" algn="l" rtl="0">
              <a:spcBef>
                <a:spcPts val="310"/>
              </a:spcBef>
              <a:buClr>
                <a:schemeClr val="dk1"/>
              </a:buClr>
              <a:buFont typeface="Arial"/>
              <a:buChar char="–"/>
              <a:defRPr sz="153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31986" indent="-42133" algn="l" rtl="0">
              <a:spcBef>
                <a:spcPts val="266"/>
              </a:spcBef>
              <a:buClr>
                <a:schemeClr val="dk1"/>
              </a:buClr>
              <a:buFont typeface="Arial"/>
              <a:buChar char="•"/>
              <a:defRPr sz="13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884780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–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37575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»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390369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43163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95958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48752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3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l" rtl="0">
              <a:spcBef>
                <a:spcPts val="0"/>
              </a:spcBef>
              <a:defRPr sz="645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5279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05589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8383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177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6397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16766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76956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2235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2" y="635635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defRPr sz="645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5279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05589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8383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177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6397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16766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76956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2235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3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50920" rIns="101867" bIns="5092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645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645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06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 rot="5400000">
            <a:off x="4732341" y="2171702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3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541341" y="19050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t" anchorCtr="0"/>
          <a:lstStyle>
            <a:lvl1pPr marL="189596" indent="-77243" algn="l" rtl="0">
              <a:spcBef>
                <a:spcPts val="354"/>
              </a:spcBef>
              <a:buClr>
                <a:schemeClr val="dk1"/>
              </a:buClr>
              <a:buFont typeface="Arial"/>
              <a:buChar char="•"/>
              <a:defRPr sz="17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10791" indent="-59687" algn="l" rtl="0">
              <a:spcBef>
                <a:spcPts val="310"/>
              </a:spcBef>
              <a:buClr>
                <a:schemeClr val="dk1"/>
              </a:buClr>
              <a:buFont typeface="Arial"/>
              <a:buChar char="–"/>
              <a:defRPr sz="153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31986" indent="-42133" algn="l" rtl="0">
              <a:spcBef>
                <a:spcPts val="266"/>
              </a:spcBef>
              <a:buClr>
                <a:schemeClr val="dk1"/>
              </a:buClr>
              <a:buFont typeface="Arial"/>
              <a:buChar char="•"/>
              <a:defRPr sz="13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884780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–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37575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»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390369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43163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95958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48752" indent="-56177" algn="l" rtl="0">
              <a:spcBef>
                <a:spcPts val="221"/>
              </a:spcBef>
              <a:buClr>
                <a:schemeClr val="dk1"/>
              </a:buClr>
              <a:buFont typeface="Arial"/>
              <a:buChar char="•"/>
              <a:defRPr sz="109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3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l" rtl="0">
              <a:spcBef>
                <a:spcPts val="0"/>
              </a:spcBef>
              <a:defRPr sz="645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5279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05589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8383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177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6397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16766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76956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2235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2" y="635635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defRPr sz="645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5279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05589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8383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177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6397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16766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76956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2235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3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50920" rIns="101867" bIns="5092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645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645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85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>
              <a:rtl val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>
              <a:rtl val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645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pPr algn="r">
                <a:buSzPct val="25000"/>
              </a:pPr>
              <a:t>‹#›</a:t>
            </a:fld>
            <a:endParaRPr lang="en-US" sz="645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55613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icture with 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hape 20" descr="SecondaryPage_green.jpg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-1"/>
            <a:ext cx="9144000" cy="63150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D08D-FA17-44F4-B9F7-870E25AEE8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7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86" y="6333138"/>
            <a:ext cx="548699" cy="524999"/>
          </a:xfrm>
          <a:prstGeom prst="rect">
            <a:avLst/>
          </a:prstGeom>
        </p:spPr>
        <p:txBody>
          <a:bodyPr lIns="101867" tIns="50920" rIns="101867" bIns="50920" anchor="ctr" anchorCtr="0">
            <a:noAutofit/>
          </a:bodyPr>
          <a:lstStyle/>
          <a:p>
            <a:fld id="{00000000-1234-1234-1234-123412341234}" type="slidenum">
              <a:rPr lang="en-US" sz="926" smtClean="0"/>
              <a:pPr/>
              <a:t>‹#›</a:t>
            </a:fld>
            <a:endParaRPr lang="en-US" sz="926" dirty="0"/>
          </a:p>
        </p:txBody>
      </p:sp>
    </p:spTree>
    <p:extLst>
      <p:ext uri="{BB962C8B-B14F-4D97-AF65-F5344CB8AC3E}">
        <p14:creationId xmlns:p14="http://schemas.microsoft.com/office/powerpoint/2010/main" val="146303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7515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56786" y="6333138"/>
            <a:ext cx="548699" cy="524999"/>
          </a:xfrm>
          <a:prstGeom prst="rect">
            <a:avLst/>
          </a:prstGeom>
        </p:spPr>
        <p:txBody>
          <a:bodyPr lIns="101867" tIns="50920" rIns="101867" bIns="50920" anchor="ctr" anchorCtr="0">
            <a:noAutofit/>
          </a:bodyPr>
          <a:lstStyle/>
          <a:p>
            <a:fld id="{00000000-1234-1234-1234-123412341234}" type="slidenum">
              <a:rPr lang="en-US" sz="926" smtClean="0"/>
              <a:pPr/>
              <a:t>‹#›</a:t>
            </a:fld>
            <a:endParaRPr lang="en-US" sz="926" dirty="0"/>
          </a:p>
        </p:txBody>
      </p:sp>
    </p:spTree>
    <p:extLst>
      <p:ext uri="{BB962C8B-B14F-4D97-AF65-F5344CB8AC3E}">
        <p14:creationId xmlns:p14="http://schemas.microsoft.com/office/powerpoint/2010/main" val="3531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2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4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2309022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t" anchorCtr="0"/>
          <a:lstStyle>
            <a:lvl1pPr marL="252779" indent="-102985" algn="l" rtl="0">
              <a:spcBef>
                <a:spcPts val="472"/>
              </a:spcBef>
              <a:buClr>
                <a:schemeClr val="dk1"/>
              </a:buClr>
              <a:buFont typeface="Arial"/>
              <a:buChar char="•"/>
              <a:defRPr sz="238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47687" indent="-79578" algn="l" rtl="0">
              <a:spcBef>
                <a:spcPts val="412"/>
              </a:spcBef>
              <a:buClr>
                <a:schemeClr val="dk1"/>
              </a:buClr>
              <a:buFont typeface="Arial"/>
              <a:buChar char="–"/>
              <a:defRPr sz="205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42595" indent="-56174" algn="l" rtl="0">
              <a:spcBef>
                <a:spcPts val="354"/>
              </a:spcBef>
              <a:buClr>
                <a:schemeClr val="dk1"/>
              </a:buClr>
              <a:buFont typeface="Arial"/>
              <a:buChar char="•"/>
              <a:defRPr sz="17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79634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–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16672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»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53709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90747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27786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864823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4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l" rtl="0">
              <a:spcBef>
                <a:spcPts val="0"/>
              </a:spcBef>
              <a:defRPr sz="86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7038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74076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111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48152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85190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22229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359267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69630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2" y="635635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defRPr sz="86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7038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74076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111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48152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85190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22229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359267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69630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4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50920" rIns="101867" bIns="5092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86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86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11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 rot="5400000">
            <a:off x="4732342" y="2171702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4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541342" y="190503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t" anchorCtr="0"/>
          <a:lstStyle>
            <a:lvl1pPr marL="252779" indent="-102985" algn="l" rtl="0">
              <a:spcBef>
                <a:spcPts val="472"/>
              </a:spcBef>
              <a:buClr>
                <a:schemeClr val="dk1"/>
              </a:buClr>
              <a:buFont typeface="Arial"/>
              <a:buChar char="•"/>
              <a:defRPr sz="238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47687" indent="-79578" algn="l" rtl="0">
              <a:spcBef>
                <a:spcPts val="412"/>
              </a:spcBef>
              <a:buClr>
                <a:schemeClr val="dk1"/>
              </a:buClr>
              <a:buFont typeface="Arial"/>
              <a:buChar char="–"/>
              <a:defRPr sz="205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42595" indent="-56174" algn="l" rtl="0">
              <a:spcBef>
                <a:spcPts val="354"/>
              </a:spcBef>
              <a:buClr>
                <a:schemeClr val="dk1"/>
              </a:buClr>
              <a:buFont typeface="Arial"/>
              <a:buChar char="•"/>
              <a:defRPr sz="17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79634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–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16672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»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53709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90747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27786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864823" indent="-74897" algn="l" rtl="0">
              <a:spcBef>
                <a:spcPts val="295"/>
              </a:spcBef>
              <a:buClr>
                <a:schemeClr val="dk1"/>
              </a:buClr>
              <a:buFont typeface="Arial"/>
              <a:buChar char="•"/>
              <a:defRPr sz="145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4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l" rtl="0">
              <a:spcBef>
                <a:spcPts val="0"/>
              </a:spcBef>
              <a:defRPr sz="86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7038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74076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111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48152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85190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22229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359267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69630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2" y="635635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defRPr sz="86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7038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74076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111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48152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85190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22229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359267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69630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4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50920" rIns="101867" bIns="5092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86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86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115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2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2" y="160020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3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l" rtl="0">
              <a:spcBef>
                <a:spcPts val="0"/>
              </a:spcBef>
              <a:defRPr sz="645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5279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05589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8383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177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6397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16766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76956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2235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0">
              <a:rtl val="0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2" y="635635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defRPr sz="645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5279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05589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8383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177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6397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16766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769561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22354" marR="0" indent="0" algn="l" rtl="0">
              <a:spcBef>
                <a:spcPts val="0"/>
              </a:spcBef>
              <a:defRPr sz="99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0">
              <a:rtl val="0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3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50920" rIns="101867" bIns="5092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645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pPr algn="r">
                <a:buSzPct val="25000"/>
              </a:pPr>
              <a:t>‹#›</a:t>
            </a:fld>
            <a:endParaRPr lang="en-US" sz="645" ker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16264053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74" r:id="rId5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794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2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2" y="160020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4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l" rtl="0">
              <a:spcBef>
                <a:spcPts val="0"/>
              </a:spcBef>
              <a:defRPr sz="86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7038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74076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111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48152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85190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22229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359267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69630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0" dirty="0">
              <a:rtl val="0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2" y="635635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101867" tIns="101867" rIns="101867" bIns="101867" anchor="ctr" anchorCtr="0"/>
          <a:lstStyle>
            <a:lvl1pPr marL="0" marR="0" indent="0" algn="ctr" rtl="0">
              <a:spcBef>
                <a:spcPts val="0"/>
              </a:spcBef>
              <a:defRPr sz="86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7038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74076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111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48152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85190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22229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359267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696303" marR="0" indent="0" algn="l" rtl="0">
              <a:spcBef>
                <a:spcPts val="0"/>
              </a:spcBef>
              <a:defRPr sz="1323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 kern="0" dirty="0">
              <a:rtl val="0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4" y="635635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101867" tIns="50920" rIns="101867" bIns="5092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860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pPr algn="r">
                <a:buSzPct val="25000"/>
              </a:pPr>
              <a:t>‹#›</a:t>
            </a:fld>
            <a:endParaRPr lang="en-US" sz="860" kern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46452721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59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361" y="371126"/>
            <a:ext cx="593299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spc="73" dirty="0">
                <a:solidFill>
                  <a:schemeClr val="bg1"/>
                </a:solidFill>
                <a:latin typeface="Arial"/>
                <a:cs typeface="Arial"/>
              </a:rPr>
              <a:t>Salesforce License Renewal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EF21DCE-5B87-964E-B467-D674B58EE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804579"/>
              </p:ext>
            </p:extLst>
          </p:nvPr>
        </p:nvGraphicFramePr>
        <p:xfrm>
          <a:off x="198839" y="1397436"/>
          <a:ext cx="8802717" cy="2895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802717">
                  <a:extLst>
                    <a:ext uri="{9D8B030D-6E8A-4147-A177-3AD203B41FA5}">
                      <a16:colId xmlns="" xmlns:a16="http://schemas.microsoft.com/office/drawing/2014/main" val="2938926500"/>
                    </a:ext>
                  </a:extLst>
                </a:gridCol>
              </a:tblGrid>
              <a:tr h="2744773">
                <a:tc>
                  <a:txBody>
                    <a:bodyPr/>
                    <a:lstStyle/>
                    <a:p>
                      <a:r>
                        <a:rPr lang="en-US" sz="2000" b="1" u="sng" dirty="0"/>
                        <a:t>Background</a:t>
                      </a:r>
                    </a:p>
                    <a:p>
                      <a:pPr algn="just"/>
                      <a:endParaRPr lang="en-US" sz="2000" b="1" dirty="0"/>
                    </a:p>
                    <a:p>
                      <a:pPr algn="just"/>
                      <a:r>
                        <a:rPr lang="en-US" sz="1800" b="0" dirty="0"/>
                        <a:t>MHBE utilizes the </a:t>
                      </a:r>
                      <a:r>
                        <a:rPr lang="en-US" sz="1800" b="1" dirty="0"/>
                        <a:t>Salesforce</a:t>
                      </a:r>
                      <a:r>
                        <a:rPr lang="en-US" sz="1800" b="0" dirty="0"/>
                        <a:t> platform for managing</a:t>
                      </a:r>
                      <a:r>
                        <a:rPr lang="en-US" sz="1800" b="0" baseline="0" dirty="0"/>
                        <a:t> some of its critical business functions such as the </a:t>
                      </a:r>
                      <a:r>
                        <a:rPr lang="en-US" sz="1800" b="0" i="1" baseline="0" dirty="0"/>
                        <a:t>Customer Relationship Management (CRM)</a:t>
                      </a:r>
                      <a:r>
                        <a:rPr lang="en-US" sz="1800" b="0" baseline="0" dirty="0"/>
                        <a:t>, </a:t>
                      </a:r>
                      <a:r>
                        <a:rPr lang="en-US" sz="1800" b="0" i="1" baseline="0" dirty="0"/>
                        <a:t>Learning Management System (LMS)</a:t>
                      </a:r>
                      <a:r>
                        <a:rPr lang="en-US" sz="1800" b="0" baseline="0" dirty="0"/>
                        <a:t>, and the</a:t>
                      </a:r>
                      <a:r>
                        <a:rPr lang="en-US" sz="1800" b="0" i="1" baseline="0" dirty="0"/>
                        <a:t> Timesheet Management System</a:t>
                      </a:r>
                      <a:r>
                        <a:rPr lang="en-US" sz="1800" b="0" baseline="0" dirty="0"/>
                        <a:t>.  </a:t>
                      </a:r>
                    </a:p>
                    <a:p>
                      <a:pPr algn="just"/>
                      <a:endParaRPr lang="en-US" sz="1800" b="0" baseline="0" dirty="0"/>
                    </a:p>
                    <a:p>
                      <a:pPr algn="just"/>
                      <a:r>
                        <a:rPr lang="en-US" sz="1800" b="0" baseline="0" dirty="0"/>
                        <a:t>MHBE </a:t>
                      </a:r>
                      <a:r>
                        <a:rPr lang="en-US" sz="1800" b="0" baseline="0" dirty="0" smtClean="0"/>
                        <a:t>is expanding </a:t>
                      </a:r>
                      <a:r>
                        <a:rPr lang="en-US" sz="1800" b="0" baseline="0" dirty="0"/>
                        <a:t>the reach of its Salesforce platform </a:t>
                      </a:r>
                      <a:r>
                        <a:rPr lang="en-US" sz="1800" b="0" baseline="0" dirty="0" smtClean="0"/>
                        <a:t>in 2020 to </a:t>
                      </a:r>
                      <a:r>
                        <a:rPr lang="en-US" sz="1800" b="0" baseline="0" dirty="0"/>
                        <a:t>build </a:t>
                      </a:r>
                      <a:r>
                        <a:rPr lang="en-US" sz="1800" b="0" baseline="0" dirty="0" smtClean="0"/>
                        <a:t>several internal applications such as the </a:t>
                      </a:r>
                      <a:r>
                        <a:rPr lang="en-US" sz="1800" b="0" i="1" baseline="0" dirty="0" smtClean="0"/>
                        <a:t>Compliance &amp; Audit Tracking</a:t>
                      </a:r>
                      <a:r>
                        <a:rPr lang="en-US" sz="1800" b="0" baseline="0" dirty="0" smtClean="0"/>
                        <a:t>, </a:t>
                      </a:r>
                      <a:r>
                        <a:rPr lang="en-US" sz="1800" b="0" i="1" baseline="0" dirty="0" smtClean="0"/>
                        <a:t>Procurement &amp; Finance</a:t>
                      </a:r>
                      <a:r>
                        <a:rPr lang="en-US" sz="1800" b="0" baseline="0" dirty="0" smtClean="0"/>
                        <a:t>, </a:t>
                      </a:r>
                      <a:r>
                        <a:rPr lang="en-US" sz="1800" b="0" i="1" baseline="0" dirty="0" smtClean="0"/>
                        <a:t>Asset Tracking, Incident Management, Human Resources Management</a:t>
                      </a:r>
                      <a:r>
                        <a:rPr lang="en-US" sz="1800" b="0" baseline="0" dirty="0" smtClean="0"/>
                        <a:t> and </a:t>
                      </a:r>
                      <a:r>
                        <a:rPr lang="en-US" sz="1800" b="0" i="1" baseline="0" dirty="0" smtClean="0"/>
                        <a:t>Carrier Data Integration</a:t>
                      </a:r>
                      <a:r>
                        <a:rPr lang="en-US" sz="1800" b="0" baseline="0" dirty="0" smtClean="0"/>
                        <a:t> systems.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79890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3B36CACD-C34F-F94C-88B3-519A340D6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69930"/>
              </p:ext>
            </p:extLst>
          </p:nvPr>
        </p:nvGraphicFramePr>
        <p:xfrm>
          <a:off x="198839" y="4453127"/>
          <a:ext cx="8802717" cy="208290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802717">
                  <a:extLst>
                    <a:ext uri="{9D8B030D-6E8A-4147-A177-3AD203B41FA5}">
                      <a16:colId xmlns="" xmlns:a16="http://schemas.microsoft.com/office/drawing/2014/main" val="2938926500"/>
                    </a:ext>
                  </a:extLst>
                </a:gridCol>
              </a:tblGrid>
              <a:tr h="2082903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sng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Procurement Summary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i="0" u="none" strike="noStrike" cap="none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  <a:rtl val="0"/>
                      </a:endParaRPr>
                    </a:p>
                    <a:p>
                      <a:pPr marL="285750" marR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current Salesforce licenses expire on </a:t>
                      </a: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March 1, 2020</a:t>
                      </a:r>
                    </a:p>
                    <a:p>
                      <a:pPr marL="285750" marR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License Renewal period (1 year) is from </a:t>
                      </a: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March 2, 2020 – March 1, 2021 </a:t>
                      </a:r>
                    </a:p>
                    <a:p>
                      <a:pPr marL="285750" marR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cost of renewing Salesforce licenses for 1 year is </a:t>
                      </a: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$1,192,076.05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b="0" i="0" u="none" strike="noStrike" cap="none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  <a:rtl val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7989038"/>
                  </a:ext>
                </a:extLst>
              </a:tr>
            </a:tbl>
          </a:graphicData>
        </a:graphic>
      </p:graphicFrame>
      <p:sp>
        <p:nvSpPr>
          <p:cNvPr id="7" name="Slide Number Placeholder 1">
            <a:extLst>
              <a:ext uri="{FF2B5EF4-FFF2-40B4-BE49-F238E27FC236}">
                <a16:creationId xmlns="" xmlns:a16="http://schemas.microsoft.com/office/drawing/2014/main" id="{32F33DD5-71BF-456B-8C8A-9B590160E79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831526" y="6452704"/>
            <a:ext cx="548699" cy="531896"/>
          </a:xfrm>
        </p:spPr>
        <p:txBody>
          <a:bodyPr/>
          <a:lstStyle/>
          <a:p>
            <a:r>
              <a:rPr lang="en-US" sz="926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5003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2F33DD5-71BF-456B-8C8A-9B590160E79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810010" y="7092789"/>
            <a:ext cx="548699" cy="531896"/>
          </a:xfrm>
        </p:spPr>
        <p:txBody>
          <a:bodyPr/>
          <a:lstStyle/>
          <a:p>
            <a:fld id="{00000000-1234-1234-1234-123412341234}" type="slidenum">
              <a:rPr lang="en-US" sz="926" b="1" smtClean="0"/>
              <a:pPr/>
              <a:t>2</a:t>
            </a:fld>
            <a:endParaRPr lang="en-US" sz="926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0B493990-9FAB-473E-B9AE-14D0B83FA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848290"/>
              </p:ext>
            </p:extLst>
          </p:nvPr>
        </p:nvGraphicFramePr>
        <p:xfrm>
          <a:off x="198514" y="1618651"/>
          <a:ext cx="8611496" cy="5627901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4027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83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11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136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52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Application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Salesfor</a:t>
                      </a:r>
                      <a:r>
                        <a:rPr lang="en-US" sz="1600" baseline="0" dirty="0"/>
                        <a:t>ce License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Quantity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Lightning Service Cloud Enterprise Edition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$689,500.25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Enterprise Edition Government Cloud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>
                          <a:solidFill>
                            <a:schemeClr val="tx1"/>
                          </a:solidFill>
                        </a:rPr>
                        <a:t>485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$221,994.20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CRM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Knowledge Add-On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$3,554.40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CRM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Partner Community 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$13,668.00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ZA" sz="1800" b="0" dirty="0"/>
                        <a:t>CRM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Enterprise Edition Government Cloud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$4,401.00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146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Other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Lightning Service Cloud Enterprise Edition (Flex Users)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$28,526.40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146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Other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Enterprise Edition Government Cloud (Flex Users)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$9,198.00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Other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Customer Community Logins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$10,483.20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11357333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Other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Enterprise Edition Government Cloud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$3,375.60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15183194"/>
                  </a:ext>
                </a:extLst>
              </a:tr>
              <a:tr h="391901">
                <a:tc>
                  <a:txBody>
                    <a:bodyPr/>
                    <a:lstStyle/>
                    <a:p>
                      <a:pPr algn="ctr"/>
                      <a:r>
                        <a:rPr lang="en-ZA" sz="1800" b="0" dirty="0" smtClean="0"/>
                        <a:t>Other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dirty="0"/>
                        <a:t>Sandbox (Full Copy)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$207,375.00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47327">
                <a:tc gridSpan="3">
                  <a:txBody>
                    <a:bodyPr/>
                    <a:lstStyle/>
                    <a:p>
                      <a:pPr algn="r"/>
                      <a:r>
                        <a:rPr lang="en-US" sz="1800" b="1" baseline="0" dirty="0"/>
                        <a:t>Total Salesforce License Renewal Cost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$1,192,076.05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536B25E-82E5-48E1-A18E-F698CE9BB504}"/>
              </a:ext>
            </a:extLst>
          </p:cNvPr>
          <p:cNvSpPr/>
          <p:nvPr/>
        </p:nvSpPr>
        <p:spPr>
          <a:xfrm>
            <a:off x="52210" y="451620"/>
            <a:ext cx="6243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73" dirty="0" smtClean="0">
                <a:solidFill>
                  <a:srgbClr val="FFFFFF"/>
                </a:solidFill>
                <a:cs typeface="Arial"/>
                <a:sym typeface="Arial"/>
              </a:rPr>
              <a:t>License Cost in FY 2020</a:t>
            </a:r>
            <a:endParaRPr lang="en-US" sz="3200" b="1" spc="73" dirty="0">
              <a:solidFill>
                <a:srgbClr val="FFFFFF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74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2F33DD5-71BF-456B-8C8A-9B590160E79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810010" y="7092789"/>
            <a:ext cx="548699" cy="531896"/>
          </a:xfrm>
        </p:spPr>
        <p:txBody>
          <a:bodyPr/>
          <a:lstStyle/>
          <a:p>
            <a:fld id="{00000000-1234-1234-1234-123412341234}" type="slidenum">
              <a:rPr lang="en-US" sz="926" b="1" smtClean="0"/>
              <a:pPr/>
              <a:t>3</a:t>
            </a:fld>
            <a:endParaRPr lang="en-US" sz="926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0B493990-9FAB-473E-B9AE-14D0B83FA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14375"/>
              </p:ext>
            </p:extLst>
          </p:nvPr>
        </p:nvGraphicFramePr>
        <p:xfrm>
          <a:off x="301752" y="1629638"/>
          <a:ext cx="8586215" cy="4713223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661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76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9536">
                  <a:extLst>
                    <a:ext uri="{9D8B030D-6E8A-4147-A177-3AD203B41FA5}">
                      <a16:colId xmlns:a16="http://schemas.microsoft.com/office/drawing/2014/main" xmlns="" val="3783281880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8349">
                  <a:extLst>
                    <a:ext uri="{9D8B030D-6E8A-4147-A177-3AD203B41FA5}">
                      <a16:colId xmlns:a16="http://schemas.microsoft.com/office/drawing/2014/main" xmlns="" val="944359204"/>
                    </a:ext>
                  </a:extLst>
                </a:gridCol>
                <a:gridCol w="13734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7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Salesfor</a:t>
                      </a:r>
                      <a:r>
                        <a:rPr lang="en-US" sz="1600" baseline="0" dirty="0"/>
                        <a:t>ce License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Qty. </a:t>
                      </a:r>
                      <a:endParaRPr lang="en-US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Qty. </a:t>
                      </a:r>
                      <a:r>
                        <a:rPr lang="en-US" sz="1600" dirty="0"/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 </a:t>
                      </a:r>
                    </a:p>
                    <a:p>
                      <a:pPr algn="ctr"/>
                      <a:r>
                        <a:rPr lang="en-US" sz="1600" dirty="0"/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</a:t>
                      </a:r>
                    </a:p>
                    <a:p>
                      <a:pPr algn="ctr"/>
                      <a:r>
                        <a:rPr lang="en-US" sz="1600" dirty="0"/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Lightning Service Cloud Enterprise Edition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$625,526.00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$689,500.25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Enterprise Edition Government Cloud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485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$201,401.20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$221,994.20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CRM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Knowledge Add-On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$7,108.80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$3,554.40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CRM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Partner Community 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$4,567.60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$13,668.00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ZA" sz="1400" b="0" dirty="0"/>
                        <a:t>CRM</a:t>
                      </a:r>
                      <a:endParaRPr 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Enterprise Edition Government Cloud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$1,470.80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$4,401.00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Other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Lightning Service Cloud Enterprise Edition (Flex Users)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$28,433.00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$28,526.40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76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Other</a:t>
                      </a:r>
                      <a:endParaRPr 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Enterprise Edition Government Cloud (Flex Users)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$9,154.60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$9,198.00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Other</a:t>
                      </a:r>
                      <a:endParaRPr 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Customer Community Logins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$52,400.00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$10,483.20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1357333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Other</a:t>
                      </a:r>
                      <a:endParaRPr 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Enterprise Edition Government Cloud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$16,800.00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$3,375.60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5183194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pPr algn="ctr"/>
                      <a:r>
                        <a:rPr lang="en-ZA" sz="1400" b="0" dirty="0" smtClean="0"/>
                        <a:t>Other</a:t>
                      </a:r>
                      <a:endParaRPr 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dirty="0"/>
                        <a:t>Sandbox (Full Copy)</a:t>
                      </a:r>
                      <a:endParaRPr 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$207,375.00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8533">
                <a:tc gridSpan="4">
                  <a:txBody>
                    <a:bodyPr/>
                    <a:lstStyle/>
                    <a:p>
                      <a:pPr algn="r"/>
                      <a:r>
                        <a:rPr lang="en-US" sz="1400" b="1" baseline="0" dirty="0"/>
                        <a:t>Total Salesforce License Renewal 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baseline="0"/>
                        <a:t>$946,862.00</a:t>
                      </a:r>
                      <a:endParaRPr lang="en-US" sz="14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$1,192,076.05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536B25E-82E5-48E1-A18E-F698CE9BB504}"/>
              </a:ext>
            </a:extLst>
          </p:cNvPr>
          <p:cNvSpPr/>
          <p:nvPr/>
        </p:nvSpPr>
        <p:spPr>
          <a:xfrm>
            <a:off x="138663" y="433332"/>
            <a:ext cx="5906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73" dirty="0" smtClean="0">
                <a:solidFill>
                  <a:srgbClr val="FFFFFF"/>
                </a:solidFill>
                <a:cs typeface="Arial"/>
                <a:sym typeface="Arial"/>
              </a:rPr>
              <a:t>FY 2019 Vs FY 2020</a:t>
            </a:r>
            <a:endParaRPr lang="en-US" sz="3200" b="1" spc="73" dirty="0">
              <a:solidFill>
                <a:srgbClr val="FFFFFF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95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z="926" smtClean="0"/>
              <a:pPr/>
              <a:t>4</a:t>
            </a:fld>
            <a:endParaRPr lang="en-US" sz="926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3EF21DCE-5B87-964E-B467-D674B58EE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875321"/>
              </p:ext>
            </p:extLst>
          </p:nvPr>
        </p:nvGraphicFramePr>
        <p:xfrm>
          <a:off x="376518" y="1893347"/>
          <a:ext cx="8566313" cy="37261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566313">
                  <a:extLst>
                    <a:ext uri="{9D8B030D-6E8A-4147-A177-3AD203B41FA5}">
                      <a16:colId xmlns="" xmlns:a16="http://schemas.microsoft.com/office/drawing/2014/main" val="2938926500"/>
                    </a:ext>
                  </a:extLst>
                </a:gridCol>
              </a:tblGrid>
              <a:tr h="252320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/>
                        <a:t>Procurement</a:t>
                      </a:r>
                      <a:r>
                        <a:rPr lang="en-US" sz="2000" u="sng" baseline="0" dirty="0" smtClean="0"/>
                        <a:t> Process</a:t>
                      </a:r>
                      <a:endParaRPr lang="en-US" sz="2000" u="sng" dirty="0"/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u="none" strike="noStrike" cap="none" baseline="0" dirty="0" smtClean="0">
                          <a:sym typeface="Arial"/>
                          <a:rtl val="0"/>
                        </a:rPr>
                        <a:t>Quote Received – 01/10/2020</a:t>
                      </a:r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u="none" strike="noStrike" cap="none" baseline="0" dirty="0" smtClean="0">
                        <a:sym typeface="Arial"/>
                        <a:rtl val="0"/>
                      </a:endParaRPr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u="none" strike="noStrike" cap="none" baseline="0" dirty="0" smtClean="0">
                          <a:sym typeface="Arial"/>
                          <a:rtl val="0"/>
                        </a:rPr>
                        <a:t>TORFQ Sent to </a:t>
                      </a:r>
                      <a:r>
                        <a:rPr lang="en-US" sz="2000" u="none" strike="noStrike" cap="none" baseline="0" dirty="0" err="1" smtClean="0">
                          <a:sym typeface="Arial"/>
                          <a:rtl val="0"/>
                        </a:rPr>
                        <a:t>Carahsoft</a:t>
                      </a:r>
                      <a:r>
                        <a:rPr lang="en-US" sz="2000" u="none" strike="noStrike" cap="none" baseline="0" dirty="0" smtClean="0">
                          <a:sym typeface="Arial"/>
                          <a:rtl val="0"/>
                        </a:rPr>
                        <a:t> – 01/14/2020</a:t>
                      </a:r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u="none" strike="noStrike" cap="none" baseline="0" dirty="0" smtClean="0">
                        <a:sym typeface="Arial"/>
                        <a:rtl val="0"/>
                      </a:endParaRPr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u="none" strike="noStrike" cap="none" baseline="0" dirty="0" smtClean="0">
                          <a:sym typeface="Arial"/>
                          <a:rtl val="0"/>
                        </a:rPr>
                        <a:t>Task Order – In Progress </a:t>
                      </a:r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u="none" strike="noStrike" cap="none" baseline="0" dirty="0" smtClean="0">
                        <a:sym typeface="Arial"/>
                        <a:rtl val="0"/>
                      </a:endParaRPr>
                    </a:p>
                    <a:p>
                      <a:pPr marL="342900" marR="0" lvl="8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u="none" strike="noStrike" cap="none" baseline="0" dirty="0" smtClean="0">
                          <a:sym typeface="Arial"/>
                          <a:rtl val="0"/>
                        </a:rPr>
                        <a:t>Board Approval – 02/18/2020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strike="noStrike" cap="none" baseline="0" dirty="0" smtClean="0">
                        <a:sym typeface="Arial"/>
                        <a:rtl val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79890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536B25E-82E5-48E1-A18E-F698CE9BB504}"/>
              </a:ext>
            </a:extLst>
          </p:cNvPr>
          <p:cNvSpPr/>
          <p:nvPr/>
        </p:nvSpPr>
        <p:spPr>
          <a:xfrm>
            <a:off x="235482" y="402135"/>
            <a:ext cx="5906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73" dirty="0">
                <a:solidFill>
                  <a:srgbClr val="FFFFFF"/>
                </a:solidFill>
                <a:cs typeface="Arial"/>
                <a:sym typeface="Arial"/>
              </a:rPr>
              <a:t>Request to increase NTE</a:t>
            </a:r>
          </a:p>
        </p:txBody>
      </p:sp>
    </p:spTree>
    <p:extLst>
      <p:ext uri="{BB962C8B-B14F-4D97-AF65-F5344CB8AC3E}">
        <p14:creationId xmlns:p14="http://schemas.microsoft.com/office/powerpoint/2010/main" val="26703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398</Words>
  <Application>Microsoft Office PowerPoint</Application>
  <PresentationFormat>On-screen Show (4:3)</PresentationFormat>
  <Paragraphs>144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4_Office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>MHBE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Snigdha Hota</dc:creator>
  <cp:lastModifiedBy>Cynthia Wilson</cp:lastModifiedBy>
  <cp:revision>118</cp:revision>
  <dcterms:created xsi:type="dcterms:W3CDTF">2018-12-27T16:13:13Z</dcterms:created>
  <dcterms:modified xsi:type="dcterms:W3CDTF">2020-01-15T19:23:09Z</dcterms:modified>
</cp:coreProperties>
</file>